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8"/>
  </p:notesMasterIdLst>
  <p:sldIdLst>
    <p:sldId id="256" r:id="rId5"/>
    <p:sldId id="370" r:id="rId6"/>
    <p:sldId id="408" r:id="rId7"/>
    <p:sldId id="409" r:id="rId8"/>
    <p:sldId id="410" r:id="rId9"/>
    <p:sldId id="411" r:id="rId10"/>
    <p:sldId id="425" r:id="rId11"/>
    <p:sldId id="414" r:id="rId12"/>
    <p:sldId id="415" r:id="rId13"/>
    <p:sldId id="421" r:id="rId14"/>
    <p:sldId id="420" r:id="rId15"/>
    <p:sldId id="422" r:id="rId16"/>
    <p:sldId id="423" r:id="rId17"/>
    <p:sldId id="424" r:id="rId18"/>
    <p:sldId id="426" r:id="rId19"/>
    <p:sldId id="427" r:id="rId20"/>
    <p:sldId id="428" r:id="rId21"/>
    <p:sldId id="430" r:id="rId22"/>
    <p:sldId id="432" r:id="rId23"/>
    <p:sldId id="433" r:id="rId24"/>
    <p:sldId id="435" r:id="rId25"/>
    <p:sldId id="436" r:id="rId26"/>
    <p:sldId id="43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  <a:srgbClr val="009900"/>
    <a:srgbClr val="FFFFFF"/>
    <a:srgbClr val="003399"/>
    <a:srgbClr val="663300"/>
    <a:srgbClr val="FF00FF"/>
    <a:srgbClr val="006600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532" autoAdjust="0"/>
  </p:normalViewPr>
  <p:slideViewPr>
    <p:cSldViewPr snapToGrid="0">
      <p:cViewPr varScale="1">
        <p:scale>
          <a:sx n="87" d="100"/>
          <a:sy n="87" d="100"/>
        </p:scale>
        <p:origin x="10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F4EB-67CF-434B-A205-EEFA6B39B9D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3DF09-847B-4636-A307-F0E19966F4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38.png"/><Relationship Id="rId18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9.png"/><Relationship Id="rId2" Type="http://schemas.openxmlformats.org/officeDocument/2006/relationships/image" Target="../media/image39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42.png"/><Relationship Id="rId15" Type="http://schemas.openxmlformats.org/officeDocument/2006/relationships/image" Target="../media/image47.png"/><Relationship Id="rId10" Type="http://schemas.openxmlformats.org/officeDocument/2006/relationships/image" Target="../media/image45.png"/><Relationship Id="rId19" Type="http://schemas.openxmlformats.org/officeDocument/2006/relationships/image" Target="../media/image51.png"/><Relationship Id="rId4" Type="http://schemas.openxmlformats.org/officeDocument/2006/relationships/image" Target="../media/image41.png"/><Relationship Id="rId9" Type="http://schemas.openxmlformats.org/officeDocument/2006/relationships/image" Target="../media/image44.png"/><Relationship Id="rId1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50192" y="1741232"/>
            <a:ext cx="8382000" cy="45735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160" y="2420536"/>
            <a:ext cx="7315200" cy="945204"/>
          </a:xfrm>
        </p:spPr>
        <p:txBody>
          <a:bodyPr/>
          <a:lstStyle/>
          <a:p>
            <a:pPr eaLnBrk="1" hangingPunct="1"/>
            <a:r>
              <a:rPr lang="en-US" smtClean="0"/>
              <a:t>Unit 10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8293" y="3822952"/>
            <a:ext cx="8382000" cy="457357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r>
              <a:rPr lang="en-US" sz="4000" b="1" dirty="0" smtClean="0">
                <a:solidFill>
                  <a:srgbClr val="0070C0"/>
                </a:solidFill>
              </a:rPr>
              <a:t>College Technical Math 1b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6893" y="4531440"/>
            <a:ext cx="7315200" cy="9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Unit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</a:t>
            </a:r>
            <a:r>
              <a:rPr lang="en-US" sz="2800" i="1" u="sng" dirty="0" smtClean="0"/>
              <a:t>ratios</a:t>
            </a:r>
            <a:r>
              <a:rPr lang="en-US" sz="2800" dirty="0" smtClean="0"/>
              <a:t> are given names...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5367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Sine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blipFill rotWithShape="1">
                <a:blip r:embed="rId2"/>
                <a:stretch>
                  <a:fillRect l="-2108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Cosine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blipFill rotWithShape="1">
                <a:blip r:embed="rId3"/>
                <a:stretch>
                  <a:fillRect l="-210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Tangent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blipFill rotWithShape="1">
                <a:blip r:embed="rId4"/>
                <a:stretch>
                  <a:fillRect l="-2113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8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</a:t>
            </a:r>
            <a:r>
              <a:rPr lang="en-US" sz="2800" i="1" u="sng" dirty="0" smtClean="0"/>
              <a:t>ratios</a:t>
            </a:r>
            <a:r>
              <a:rPr lang="en-US" sz="2800" dirty="0" smtClean="0"/>
              <a:t> are given names...abbreviated: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5367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Sine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blipFill rotWithShape="1">
                <a:blip r:embed="rId2"/>
                <a:stretch>
                  <a:fillRect l="-2108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Cosine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blipFill rotWithShape="1">
                <a:blip r:embed="rId3"/>
                <a:stretch>
                  <a:fillRect l="-210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Tangent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blipFill rotWithShape="1">
                <a:blip r:embed="rId4"/>
                <a:stretch>
                  <a:fillRect l="-2113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2113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9713" y="2928240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3" y="2928240"/>
                <a:ext cx="2601076" cy="526234"/>
              </a:xfrm>
              <a:prstGeom prst="rect">
                <a:avLst/>
              </a:prstGeom>
              <a:blipFill rotWithShape="1">
                <a:blip r:embed="rId6"/>
                <a:stretch>
                  <a:fillRect l="-1874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3202" y="3472212"/>
                <a:ext cx="2601076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02" y="3472212"/>
                <a:ext cx="2601076" cy="526619"/>
              </a:xfrm>
              <a:prstGeom prst="rect">
                <a:avLst/>
              </a:prstGeom>
              <a:blipFill rotWithShape="1">
                <a:blip r:embed="rId7"/>
                <a:stretch>
                  <a:fillRect l="-210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0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190558" y="2408075"/>
                <a:ext cx="760501" cy="50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558" y="2408075"/>
                <a:ext cx="760501" cy="504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</a:t>
            </a:r>
            <a:r>
              <a:rPr lang="en-US" sz="2800" i="1" u="sng" dirty="0" smtClean="0"/>
              <a:t>ratios</a:t>
            </a:r>
            <a:r>
              <a:rPr lang="en-US" sz="2800" dirty="0" smtClean="0"/>
              <a:t> are given names...abbreviated: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788490" y="5330999"/>
            <a:ext cx="424259" cy="422516"/>
            <a:chOff x="4771456" y="5640944"/>
            <a:chExt cx="424259" cy="422516"/>
          </a:xfrm>
        </p:grpSpPr>
        <p:sp>
          <p:nvSpPr>
            <p:cNvPr id="37" name="TextBox 36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1012722" y="473188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01670" y="5465702"/>
            <a:ext cx="53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5367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187192" y="2891183"/>
                <a:ext cx="707223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192" y="2891183"/>
                <a:ext cx="707223" cy="535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190558" y="3427792"/>
                <a:ext cx="703857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558" y="3427792"/>
                <a:ext cx="703857" cy="504241"/>
              </a:xfrm>
              <a:prstGeom prst="rect">
                <a:avLst/>
              </a:prstGeom>
              <a:blipFill rotWithShape="1"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4316566" y="5273125"/>
            <a:ext cx="199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dirty="0" smtClean="0"/>
              <a:t>For Angle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Sine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2108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Cosine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blipFill rotWithShape="1">
                <a:blip r:embed="rId6"/>
                <a:stretch>
                  <a:fillRect l="-210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Tangent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blipFill rotWithShape="1">
                <a:blip r:embed="rId7"/>
                <a:stretch>
                  <a:fillRect l="-2113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6559" y="2415128"/>
                <a:ext cx="1816149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59" y="2415128"/>
                <a:ext cx="1816149" cy="526234"/>
              </a:xfrm>
              <a:prstGeom prst="rect">
                <a:avLst/>
              </a:prstGeom>
              <a:blipFill rotWithShape="1">
                <a:blip r:embed="rId8"/>
                <a:stretch>
                  <a:fillRect l="-3020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9713" y="2928240"/>
                <a:ext cx="1720767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3" y="2928240"/>
                <a:ext cx="1720767" cy="526234"/>
              </a:xfrm>
              <a:prstGeom prst="rect">
                <a:avLst/>
              </a:prstGeom>
              <a:blipFill rotWithShape="1">
                <a:blip r:embed="rId9"/>
                <a:stretch>
                  <a:fillRect l="-2827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3202" y="3472212"/>
                <a:ext cx="1934598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02" y="3472212"/>
                <a:ext cx="1934598" cy="526619"/>
              </a:xfrm>
              <a:prstGeom prst="rect">
                <a:avLst/>
              </a:prstGeom>
              <a:blipFill rotWithShape="1">
                <a:blip r:embed="rId10"/>
                <a:stretch>
                  <a:fillRect l="-2839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4833" y="246868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32511" y="247677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2924" y="299571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40602" y="30038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82924" y="352348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40602" y="35315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7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9" grpId="0"/>
      <p:bldP spid="50" grpId="0"/>
      <p:bldP spid="52" grpId="0"/>
      <p:bldP spid="53" grpId="0"/>
      <p:bldP spid="64" grpId="0"/>
      <p:bldP spid="30" grpId="0"/>
      <p:bldP spid="32" grpId="0"/>
      <p:bldP spid="34" grpId="0"/>
      <p:bldP spid="45" grpId="0"/>
      <p:bldP spid="51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176275" y="2387695"/>
                <a:ext cx="726231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275" y="2387695"/>
                <a:ext cx="726231" cy="5355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</a:t>
            </a:r>
            <a:r>
              <a:rPr lang="en-US" sz="2800" i="1" u="sng" dirty="0" smtClean="0"/>
              <a:t>ratios</a:t>
            </a:r>
            <a:r>
              <a:rPr lang="en-US" sz="2800" dirty="0" smtClean="0"/>
              <a:t> are given names...abbreviated: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182683" y="2952516"/>
                <a:ext cx="810518" cy="50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683" y="2952516"/>
                <a:ext cx="810518" cy="504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184367" y="3431688"/>
                <a:ext cx="645311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367" y="3431688"/>
                <a:ext cx="645311" cy="5355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Sine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2108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Cosine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blipFill rotWithShape="1">
                <a:blip r:embed="rId6"/>
                <a:stretch>
                  <a:fillRect l="-210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Tangent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blipFill rotWithShape="1">
                <a:blip r:embed="rId7"/>
                <a:stretch>
                  <a:fillRect l="-2113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6559" y="2415128"/>
                <a:ext cx="1632084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59" y="2415128"/>
                <a:ext cx="1632084" cy="526234"/>
              </a:xfrm>
              <a:prstGeom prst="rect">
                <a:avLst/>
              </a:prstGeom>
              <a:blipFill rotWithShape="1">
                <a:blip r:embed="rId8"/>
                <a:stretch>
                  <a:fillRect l="-3371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9713" y="2928240"/>
                <a:ext cx="1691614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3" y="2928240"/>
                <a:ext cx="1691614" cy="526234"/>
              </a:xfrm>
              <a:prstGeom prst="rect">
                <a:avLst/>
              </a:prstGeom>
              <a:blipFill rotWithShape="1">
                <a:blip r:embed="rId9"/>
                <a:stretch>
                  <a:fillRect l="-2878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3202" y="3472212"/>
                <a:ext cx="1688125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02" y="3472212"/>
                <a:ext cx="1688125" cy="526619"/>
              </a:xfrm>
              <a:prstGeom prst="rect">
                <a:avLst/>
              </a:prstGeom>
              <a:blipFill rotWithShape="1">
                <a:blip r:embed="rId10"/>
                <a:stretch>
                  <a:fillRect l="-3249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4833" y="246868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32511" y="247677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2924" y="299571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40602" y="30038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82924" y="352348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40602" y="35315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56" name="TextBox 55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58" name="Isosceles Triangle 57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62" name="Straight Connector 61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TextBox 67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495340">
            <a:off x="5771531" y="4701932"/>
            <a:ext cx="61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91936" y="5473966"/>
            <a:ext cx="65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16200000">
            <a:off x="4368812" y="4742051"/>
            <a:ext cx="66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39412" y="4014733"/>
            <a:ext cx="199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dirty="0" smtClean="0"/>
              <a:t>For Angle </a:t>
            </a:r>
            <a:r>
              <a:rPr lang="en-US" sz="2800" b="1" dirty="0" smtClean="0">
                <a:solidFill>
                  <a:srgbClr val="0000FF"/>
                </a:solidFill>
              </a:rPr>
              <a:t>B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750656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8301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49271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2" grpId="0"/>
      <p:bldP spid="53" grpId="0"/>
      <p:bldP spid="30" grpId="0"/>
      <p:bldP spid="32" grpId="0"/>
      <p:bldP spid="34" grpId="0"/>
      <p:bldP spid="45" grpId="0"/>
      <p:bldP spid="51" grpId="0"/>
      <p:bldP spid="54" grpId="0"/>
      <p:bldP spid="69" grpId="0"/>
      <p:bldP spid="70" grpId="0"/>
      <p:bldP spid="71" grpId="0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41943" y="2385853"/>
                <a:ext cx="787684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943" y="2385853"/>
                <a:ext cx="787684" cy="5355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Summarizing: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54761" y="2941789"/>
                <a:ext cx="687169" cy="50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761" y="2941789"/>
                <a:ext cx="687169" cy="504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958127" y="3421754"/>
                <a:ext cx="683803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27" y="3421754"/>
                <a:ext cx="683803" cy="5355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2113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9713" y="2928240"/>
                <a:ext cx="1534733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3" y="2928240"/>
                <a:ext cx="1534733" cy="526234"/>
              </a:xfrm>
              <a:prstGeom prst="rect">
                <a:avLst/>
              </a:prstGeom>
              <a:blipFill rotWithShape="1">
                <a:blip r:embed="rId6"/>
                <a:stretch>
                  <a:fillRect l="-3175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3202" y="3472212"/>
                <a:ext cx="1531244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02" y="3472212"/>
                <a:ext cx="1531244" cy="526619"/>
              </a:xfrm>
              <a:prstGeom prst="rect">
                <a:avLst/>
              </a:prstGeom>
              <a:blipFill rotWithShape="1">
                <a:blip r:embed="rId7"/>
                <a:stretch>
                  <a:fillRect l="-3586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094947" y="247677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3038" y="30038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3038" y="35315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56" name="TextBox 55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58" name="Isosceles Triangle 57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62" name="Straight Connector 61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TextBox 67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495340">
            <a:off x="5771531" y="4701932"/>
            <a:ext cx="61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91936" y="5473966"/>
            <a:ext cx="65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16200000">
            <a:off x="4368812" y="4742051"/>
            <a:ext cx="66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750656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8301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49271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88490" y="5330999"/>
            <a:ext cx="424259" cy="422516"/>
            <a:chOff x="4771456" y="5640944"/>
            <a:chExt cx="424259" cy="422516"/>
          </a:xfrm>
        </p:grpSpPr>
        <p:sp>
          <p:nvSpPr>
            <p:cNvPr id="37" name="TextBox 36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" name="TextBox 45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1012722" y="473188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01670" y="5465702"/>
            <a:ext cx="53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15367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703223" y="2433790"/>
                <a:ext cx="917407" cy="50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223" y="2433790"/>
                <a:ext cx="917407" cy="5041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699857" y="2933082"/>
                <a:ext cx="878241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857" y="2933082"/>
                <a:ext cx="878241" cy="5355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2703223" y="3469691"/>
                <a:ext cx="679249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223" y="3469691"/>
                <a:ext cx="679249" cy="504241"/>
              </a:xfrm>
              <a:prstGeom prst="rect">
                <a:avLst/>
              </a:prstGeom>
              <a:blipFill rotWithShape="1">
                <a:blip r:embed="rId10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348898" y="2398321"/>
                <a:ext cx="156135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898" y="2398321"/>
                <a:ext cx="1561351" cy="526234"/>
              </a:xfrm>
              <a:prstGeom prst="rect">
                <a:avLst/>
              </a:prstGeom>
              <a:blipFill rotWithShape="1">
                <a:blip r:embed="rId11"/>
                <a:stretch>
                  <a:fillRect l="-3125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352703" y="2936873"/>
                <a:ext cx="155754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703" y="2936873"/>
                <a:ext cx="1557546" cy="526234"/>
              </a:xfrm>
              <a:prstGeom prst="rect">
                <a:avLst/>
              </a:prstGeom>
              <a:blipFill rotWithShape="1">
                <a:blip r:embed="rId12"/>
                <a:stretch>
                  <a:fillRect l="-3529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329034" y="3472212"/>
                <a:ext cx="1584581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034" y="3472212"/>
                <a:ext cx="1584581" cy="526619"/>
              </a:xfrm>
              <a:prstGeom prst="rect">
                <a:avLst/>
              </a:prstGeom>
              <a:blipFill rotWithShape="1">
                <a:blip r:embed="rId13"/>
                <a:stretch>
                  <a:fillRect l="-3077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1806203" y="246119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4294" y="301250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14294" y="354027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41943" y="2385853"/>
                <a:ext cx="787684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943" y="2385853"/>
                <a:ext cx="787684" cy="535596"/>
              </a:xfrm>
              <a:prstGeom prst="rect">
                <a:avLst/>
              </a:prstGeom>
              <a:blipFill rotWithShape="1">
                <a:blip r:embed="rId2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Summarizing: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54761" y="2941789"/>
                <a:ext cx="687169" cy="529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761" y="2941789"/>
                <a:ext cx="687169" cy="5291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958127" y="3421754"/>
                <a:ext cx="683803" cy="527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27" y="3421754"/>
                <a:ext cx="683803" cy="527901"/>
              </a:xfrm>
              <a:prstGeom prst="rect">
                <a:avLst/>
              </a:prstGeom>
              <a:blipFill rotWithShape="1">
                <a:blip r:embed="rId4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6559" y="2415128"/>
                <a:ext cx="151361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59" y="2415128"/>
                <a:ext cx="1513611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3629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9713" y="2928240"/>
                <a:ext cx="1534733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3" y="2928240"/>
                <a:ext cx="1534733" cy="526234"/>
              </a:xfrm>
              <a:prstGeom prst="rect">
                <a:avLst/>
              </a:prstGeom>
              <a:blipFill rotWithShape="1">
                <a:blip r:embed="rId6"/>
                <a:stretch>
                  <a:fillRect l="-3175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3202" y="3472212"/>
                <a:ext cx="1531244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02" y="3472212"/>
                <a:ext cx="1531244" cy="526619"/>
              </a:xfrm>
              <a:prstGeom prst="rect">
                <a:avLst/>
              </a:prstGeom>
              <a:blipFill rotWithShape="1">
                <a:blip r:embed="rId7"/>
                <a:stretch>
                  <a:fillRect l="-3586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094947" y="247677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3038" y="30038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3038" y="35315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56" name="TextBox 55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58" name="Isosceles Triangle 57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62" name="Straight Connector 61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TextBox 67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495340">
            <a:off x="5771531" y="4701932"/>
            <a:ext cx="61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91936" y="5473966"/>
            <a:ext cx="65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16200000">
            <a:off x="4368812" y="4742051"/>
            <a:ext cx="66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750656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3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8301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4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24995" y="482258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5</a:t>
            </a:r>
            <a:endParaRPr lang="en-US" sz="1800" dirty="0">
              <a:solidFill>
                <a:srgbClr val="0099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88490" y="5330999"/>
            <a:ext cx="424259" cy="422516"/>
            <a:chOff x="4771456" y="5640944"/>
            <a:chExt cx="424259" cy="422516"/>
          </a:xfrm>
        </p:grpSpPr>
        <p:sp>
          <p:nvSpPr>
            <p:cNvPr id="37" name="TextBox 36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" name="TextBox 45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1012722" y="473188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01670" y="5465702"/>
            <a:ext cx="53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3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4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82999" y="482258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5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703223" y="2385238"/>
                <a:ext cx="917407" cy="529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223" y="2385238"/>
                <a:ext cx="917407" cy="52918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699857" y="2924990"/>
                <a:ext cx="878241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857" y="2924990"/>
                <a:ext cx="878241" cy="535596"/>
              </a:xfrm>
              <a:prstGeom prst="rect">
                <a:avLst/>
              </a:prstGeom>
              <a:blipFill rotWithShape="1">
                <a:blip r:embed="rId9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2703223" y="3461599"/>
                <a:ext cx="679249" cy="529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223" y="3461599"/>
                <a:ext cx="679249" cy="529247"/>
              </a:xfrm>
              <a:prstGeom prst="rect">
                <a:avLst/>
              </a:prstGeom>
              <a:blipFill rotWithShape="1">
                <a:blip r:embed="rId10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348898" y="2398321"/>
                <a:ext cx="156135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898" y="2398321"/>
                <a:ext cx="1561351" cy="526234"/>
              </a:xfrm>
              <a:prstGeom prst="rect">
                <a:avLst/>
              </a:prstGeom>
              <a:blipFill rotWithShape="1">
                <a:blip r:embed="rId11"/>
                <a:stretch>
                  <a:fillRect l="-3125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352703" y="2936873"/>
                <a:ext cx="155754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703" y="2936873"/>
                <a:ext cx="1557546" cy="526234"/>
              </a:xfrm>
              <a:prstGeom prst="rect">
                <a:avLst/>
              </a:prstGeom>
              <a:blipFill rotWithShape="1">
                <a:blip r:embed="rId12"/>
                <a:stretch>
                  <a:fillRect l="-3529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329034" y="3472212"/>
                <a:ext cx="1584581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034" y="3472212"/>
                <a:ext cx="1584581" cy="526619"/>
              </a:xfrm>
              <a:prstGeom prst="rect">
                <a:avLst/>
              </a:prstGeom>
              <a:blipFill rotWithShape="1">
                <a:blip r:embed="rId13"/>
                <a:stretch>
                  <a:fillRect l="-3077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1806203" y="246119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4294" y="301250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14294" y="354027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260065" y="2429015"/>
                <a:ext cx="9174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0.6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065" y="2429015"/>
                <a:ext cx="917407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257483" y="2980934"/>
                <a:ext cx="9174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483" y="2980934"/>
                <a:ext cx="917407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336980" y="3516185"/>
                <a:ext cx="9174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0.75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980" y="3516185"/>
                <a:ext cx="917407" cy="400110"/>
              </a:xfrm>
              <a:prstGeom prst="rect">
                <a:avLst/>
              </a:prstGeom>
              <a:blipFill rotWithShape="1">
                <a:blip r:embed="rId16"/>
                <a:stretch>
                  <a:fillRect r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641930" y="3021996"/>
                <a:ext cx="9174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0.6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930" y="3021996"/>
                <a:ext cx="917407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636508" y="2461383"/>
                <a:ext cx="9174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508" y="2461383"/>
                <a:ext cx="917407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588440" y="3516185"/>
                <a:ext cx="11637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0" smtClean="0">
                          <a:latin typeface="Cambria Math"/>
                        </a:rPr>
                        <m:t>1.33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440" y="3516185"/>
                <a:ext cx="1163730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6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2" grpId="0"/>
      <p:bldP spid="53" grpId="0"/>
      <p:bldP spid="76" grpId="0"/>
      <p:bldP spid="77" grpId="0"/>
      <p:bldP spid="78" grpId="0"/>
      <p:bldP spid="65" grpId="0"/>
      <p:bldP spid="66" grpId="0"/>
      <p:bldP spid="67" grpId="0"/>
      <p:bldP spid="72" grpId="0"/>
      <p:bldP spid="85" grpId="0"/>
      <p:bldP spid="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can you remember these ratios???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348898" y="2398321"/>
                <a:ext cx="1561351" cy="571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b="1" dirty="0" smtClean="0">
                    <a:solidFill>
                      <a:srgbClr val="FF0000"/>
                    </a:solidFill>
                  </a:rPr>
                  <a:t>S</a:t>
                </a:r>
                <a:r>
                  <a:rPr lang="en-US" sz="1800" dirty="0" smtClean="0"/>
                  <a:t>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𝑶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𝑝𝑝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𝑯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898" y="2398321"/>
                <a:ext cx="1561351" cy="571438"/>
              </a:xfrm>
              <a:prstGeom prst="rect">
                <a:avLst/>
              </a:prstGeom>
              <a:blipFill rotWithShape="1">
                <a:blip r:embed="rId2"/>
                <a:stretch>
                  <a:fillRect l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352703" y="2936873"/>
                <a:ext cx="1557546" cy="574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b="1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sz="1800" dirty="0" smtClean="0"/>
                  <a:t>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𝑑𝑗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𝑯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703" y="2936873"/>
                <a:ext cx="1557546" cy="574453"/>
              </a:xfrm>
              <a:prstGeom prst="rect">
                <a:avLst/>
              </a:prstGeom>
              <a:blipFill rotWithShape="1">
                <a:blip r:embed="rId3"/>
                <a:stretch>
                  <a:fillRect l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329034" y="3472212"/>
                <a:ext cx="1584581" cy="571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b="1" dirty="0" smtClean="0">
                    <a:solidFill>
                      <a:srgbClr val="009900"/>
                    </a:solidFill>
                  </a:rPr>
                  <a:t>T</a:t>
                </a:r>
                <a:r>
                  <a:rPr lang="en-US" sz="1800" dirty="0" smtClean="0"/>
                  <a:t>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𝑶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𝑝𝑝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034" y="3472212"/>
                <a:ext cx="1584581" cy="571951"/>
              </a:xfrm>
              <a:prstGeom prst="rect">
                <a:avLst/>
              </a:prstGeom>
              <a:blipFill rotWithShape="1">
                <a:blip r:embed="rId4"/>
                <a:stretch>
                  <a:fillRect l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3393302" y="3010219"/>
            <a:ext cx="4423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“Chief </a:t>
            </a:r>
            <a:r>
              <a:rPr lang="en-US" b="1" dirty="0" smtClean="0">
                <a:solidFill>
                  <a:srgbClr val="FF0000"/>
                </a:solidFill>
              </a:rPr>
              <a:t>SOH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0000FF"/>
                </a:solidFill>
              </a:rPr>
              <a:t>CAH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009900"/>
                </a:solidFill>
              </a:rPr>
              <a:t>TOA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449947" y="3582498"/>
            <a:ext cx="4423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 or... do you have another?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3449947" y="4326965"/>
            <a:ext cx="5224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Remember: when it’s all said &amp; done, they’re just </a:t>
            </a:r>
            <a:r>
              <a:rPr lang="en-US" i="1" u="sng" dirty="0" smtClean="0"/>
              <a:t>ratios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6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Your Calculator: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15128" y="2760866"/>
            <a:ext cx="956930" cy="810922"/>
            <a:chOff x="5606355" y="4082827"/>
            <a:chExt cx="956930" cy="810922"/>
          </a:xfrm>
        </p:grpSpPr>
        <p:grpSp>
          <p:nvGrpSpPr>
            <p:cNvPr id="11" name="Group 10"/>
            <p:cNvGrpSpPr/>
            <p:nvPr/>
          </p:nvGrpSpPr>
          <p:grpSpPr>
            <a:xfrm>
              <a:off x="5763683" y="4338271"/>
              <a:ext cx="719952" cy="555478"/>
              <a:chOff x="2684721" y="1549768"/>
              <a:chExt cx="520995" cy="55547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684721" y="1562782"/>
                <a:ext cx="520995" cy="542464"/>
              </a:xfrm>
              <a:prstGeom prst="rect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08789" y="1549768"/>
                <a:ext cx="4969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sin</a:t>
                </a:r>
                <a:endParaRPr lang="en-US" sz="2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0" dirty="0" smtClean="0"/>
                    <a:t>    sin </a:t>
                  </a:r>
                  <a:r>
                    <a:rPr lang="en-US" sz="1600" b="0" baseline="30000" dirty="0" smtClean="0"/>
                    <a:t>-</a:t>
                  </a:r>
                  <a14:m>
                    <m:oMath xmlns:m="http://schemas.openxmlformats.org/officeDocument/2006/math">
                      <m:r>
                        <a:rPr lang="en-US" sz="1600" b="0" i="1" baseline="30000" smtClean="0">
                          <a:latin typeface="Cambria Math"/>
                        </a:rPr>
                        <m:t>1</m:t>
                      </m:r>
                    </m:oMath>
                  </a14:m>
                  <a:endParaRPr lang="en-US" sz="1600" baseline="300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1827466" y="3684811"/>
            <a:ext cx="956930" cy="810922"/>
            <a:chOff x="5606355" y="4082827"/>
            <a:chExt cx="956930" cy="810922"/>
          </a:xfrm>
        </p:grpSpPr>
        <p:grpSp>
          <p:nvGrpSpPr>
            <p:cNvPr id="19" name="Group 18"/>
            <p:cNvGrpSpPr/>
            <p:nvPr/>
          </p:nvGrpSpPr>
          <p:grpSpPr>
            <a:xfrm>
              <a:off x="5763686" y="4338271"/>
              <a:ext cx="767234" cy="555478"/>
              <a:chOff x="2684721" y="1549768"/>
              <a:chExt cx="555210" cy="55547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684721" y="1562782"/>
                <a:ext cx="520995" cy="542464"/>
              </a:xfrm>
              <a:prstGeom prst="rect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685366" y="1549768"/>
                <a:ext cx="5545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cos</a:t>
                </a:r>
                <a:endParaRPr lang="en-US" sz="2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0" dirty="0" smtClean="0"/>
                    <a:t>    </a:t>
                  </a:r>
                  <a:r>
                    <a:rPr lang="en-US" sz="1600" b="0" dirty="0" err="1" smtClean="0"/>
                    <a:t>cos</a:t>
                  </a:r>
                  <a:r>
                    <a:rPr lang="en-US" sz="1600" b="0" dirty="0" smtClean="0"/>
                    <a:t> </a:t>
                  </a:r>
                  <a:r>
                    <a:rPr lang="en-US" sz="1600" b="0" baseline="30000" dirty="0" smtClean="0"/>
                    <a:t>-</a:t>
                  </a:r>
                  <a14:m>
                    <m:oMath xmlns:m="http://schemas.openxmlformats.org/officeDocument/2006/math">
                      <m:r>
                        <a:rPr lang="en-US" sz="1600" b="0" i="1" baseline="30000" smtClean="0">
                          <a:latin typeface="Cambria Math"/>
                        </a:rPr>
                        <m:t>1</m:t>
                      </m:r>
                    </m:oMath>
                  </a14:m>
                  <a:endParaRPr lang="en-US" sz="1600" baseline="300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1836092" y="4614242"/>
            <a:ext cx="956930" cy="810922"/>
            <a:chOff x="5606355" y="4082827"/>
            <a:chExt cx="956930" cy="810922"/>
          </a:xfrm>
        </p:grpSpPr>
        <p:grpSp>
          <p:nvGrpSpPr>
            <p:cNvPr id="24" name="Group 23"/>
            <p:cNvGrpSpPr/>
            <p:nvPr/>
          </p:nvGrpSpPr>
          <p:grpSpPr>
            <a:xfrm>
              <a:off x="5763686" y="4338271"/>
              <a:ext cx="767234" cy="555478"/>
              <a:chOff x="2684721" y="1549768"/>
              <a:chExt cx="555210" cy="55547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684721" y="1562782"/>
                <a:ext cx="520995" cy="542464"/>
              </a:xfrm>
              <a:prstGeom prst="rect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685366" y="1549768"/>
                <a:ext cx="5545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tan</a:t>
                </a:r>
                <a:endParaRPr lang="en-US" sz="2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0" dirty="0" smtClean="0"/>
                    <a:t>    tan </a:t>
                  </a:r>
                  <a:r>
                    <a:rPr lang="en-US" sz="1600" b="0" baseline="30000" dirty="0" smtClean="0"/>
                    <a:t>-</a:t>
                  </a:r>
                  <a14:m>
                    <m:oMath xmlns:m="http://schemas.openxmlformats.org/officeDocument/2006/math">
                      <m:r>
                        <a:rPr lang="en-US" sz="1600" b="0" i="1" baseline="30000" smtClean="0">
                          <a:latin typeface="Cambria Math"/>
                        </a:rPr>
                        <m:t>1</m:t>
                      </m:r>
                    </m:oMath>
                  </a14:m>
                  <a:endParaRPr lang="en-US" sz="1600" baseline="30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Box 30"/>
          <p:cNvSpPr txBox="1"/>
          <p:nvPr/>
        </p:nvSpPr>
        <p:spPr>
          <a:xfrm>
            <a:off x="794033" y="2426648"/>
            <a:ext cx="745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Calculators have buttons for these “trig” functions: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95683" y="3066993"/>
            <a:ext cx="1155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Sine </a:t>
            </a:r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87057" y="4016117"/>
            <a:ext cx="163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Cosine </a:t>
            </a:r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295683" y="4930514"/>
            <a:ext cx="163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Tangent </a:t>
            </a:r>
            <a:r>
              <a:rPr lang="el-GR" dirty="0" smtClean="0"/>
              <a:t>θ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899070" y="4246949"/>
            <a:ext cx="387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894665" y="3300556"/>
            <a:ext cx="387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907696" y="5153932"/>
            <a:ext cx="387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263170" y="4034068"/>
            <a:ext cx="141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TI-30XA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Your Calculator: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4033" y="2426648"/>
            <a:ext cx="7797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Every angle has a </a:t>
            </a:r>
            <a:r>
              <a:rPr lang="en-US" b="1" i="1" u="sng" dirty="0" smtClean="0"/>
              <a:t>unique</a:t>
            </a:r>
            <a:r>
              <a:rPr lang="en-US" dirty="0" smtClean="0"/>
              <a:t> value for it’s sin, </a:t>
            </a:r>
            <a:r>
              <a:rPr lang="en-US" dirty="0" err="1" smtClean="0"/>
              <a:t>cos</a:t>
            </a:r>
            <a:r>
              <a:rPr lang="en-US" dirty="0" smtClean="0"/>
              <a:t>, &amp; tan.  Try these </a:t>
            </a:r>
            <a:r>
              <a:rPr lang="en-US" sz="2000" i="1" dirty="0" smtClean="0"/>
              <a:t>(round to thousandths).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431610" y="3489408"/>
            <a:ext cx="172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  131</a:t>
            </a:r>
            <a:r>
              <a:rPr lang="en-US" baseline="30000" dirty="0" smtClean="0"/>
              <a:t>o</a:t>
            </a:r>
            <a:r>
              <a:rPr lang="en-US" dirty="0" smtClean="0"/>
              <a:t> =</a:t>
            </a:r>
            <a:endParaRPr lang="en-US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2431609" y="4080463"/>
            <a:ext cx="1790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131</a:t>
            </a:r>
            <a:r>
              <a:rPr lang="en-US" baseline="30000" dirty="0" smtClean="0"/>
              <a:t>o</a:t>
            </a:r>
            <a:r>
              <a:rPr lang="en-US" dirty="0" smtClean="0"/>
              <a:t> =</a:t>
            </a:r>
            <a:endParaRPr lang="en-US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31610" y="4670782"/>
            <a:ext cx="2095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 131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sz="1400" dirty="0" smtClean="0"/>
              <a:t> </a:t>
            </a:r>
            <a:r>
              <a:rPr lang="en-US" dirty="0" smtClean="0"/>
              <a:t>=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59794" y="3489407"/>
            <a:ext cx="1035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0.755</a:t>
            </a:r>
            <a:endParaRPr lang="en-US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4164907" y="4079727"/>
            <a:ext cx="111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-0.656</a:t>
            </a:r>
            <a:endParaRPr lang="en-US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4182161" y="4670783"/>
            <a:ext cx="111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-1.150</a:t>
            </a:r>
            <a:endParaRPr lang="en-US" baseline="300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182669" y="3536831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4173733" y="4116377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4191187" y="4707432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532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Your Calculator: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4033" y="2426648"/>
            <a:ext cx="7797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Every angle has a </a:t>
            </a:r>
            <a:r>
              <a:rPr lang="en-US" b="1" i="1" u="sng" dirty="0" smtClean="0"/>
              <a:t>unique</a:t>
            </a:r>
            <a:r>
              <a:rPr lang="en-US" dirty="0" smtClean="0"/>
              <a:t> value for it’s sin, </a:t>
            </a:r>
            <a:r>
              <a:rPr lang="en-US" dirty="0" err="1" smtClean="0"/>
              <a:t>cos</a:t>
            </a:r>
            <a:r>
              <a:rPr lang="en-US" dirty="0" smtClean="0"/>
              <a:t>, &amp; tan.  Try these </a:t>
            </a:r>
            <a:r>
              <a:rPr lang="en-US" sz="2000" i="1" dirty="0" smtClean="0"/>
              <a:t>(round to thousandths).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432611" y="3489408"/>
            <a:ext cx="2715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ea typeface="Cambria Math" pitchFamily="18" charset="0"/>
              </a:rPr>
              <a:t>Sin  42</a:t>
            </a:r>
            <a:r>
              <a:rPr lang="en-US" baseline="30000" dirty="0" smtClean="0">
                <a:latin typeface="+mj-lt"/>
                <a:ea typeface="Cambria Math" pitchFamily="18" charset="0"/>
              </a:rPr>
              <a:t>o</a:t>
            </a:r>
            <a:r>
              <a:rPr lang="en-US" dirty="0" smtClean="0">
                <a:latin typeface="+mj-lt"/>
                <a:ea typeface="Cambria Math" pitchFamily="18" charset="0"/>
              </a:rPr>
              <a:t> 26’ 35” =</a:t>
            </a:r>
            <a:endParaRPr lang="en-US" baseline="30000" dirty="0">
              <a:latin typeface="+mj-lt"/>
              <a:ea typeface="Cambria Math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2613" y="4080463"/>
            <a:ext cx="2715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42</a:t>
            </a:r>
            <a:r>
              <a:rPr lang="en-US" baseline="30000" dirty="0" smtClean="0"/>
              <a:t>o</a:t>
            </a:r>
            <a:r>
              <a:rPr lang="en-US" dirty="0" smtClean="0"/>
              <a:t> 26’ 35” =</a:t>
            </a:r>
            <a:endParaRPr lang="en-US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32613" y="4670782"/>
            <a:ext cx="255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  42</a:t>
            </a:r>
            <a:r>
              <a:rPr lang="en-US" baseline="30000" dirty="0" smtClean="0"/>
              <a:t>o</a:t>
            </a:r>
            <a:r>
              <a:rPr lang="en-US" dirty="0" smtClean="0"/>
              <a:t> 26’ 35”</a:t>
            </a:r>
            <a:r>
              <a:rPr lang="en-US" sz="1400" dirty="0" smtClean="0"/>
              <a:t> </a:t>
            </a:r>
            <a:r>
              <a:rPr lang="en-US" dirty="0" smtClean="0"/>
              <a:t>=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5251784" y="3489407"/>
            <a:ext cx="1035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0.675</a:t>
            </a:r>
            <a:endParaRPr lang="en-US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1783" y="4079727"/>
            <a:ext cx="1035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0.738</a:t>
            </a:r>
            <a:endParaRPr lang="en-US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5251785" y="4670783"/>
            <a:ext cx="1035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0.915</a:t>
            </a:r>
            <a:endParaRPr lang="en-US" baseline="300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5174659" y="3536831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165723" y="4116377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5183177" y="4707432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4041" y="5278747"/>
            <a:ext cx="572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Note </a:t>
            </a:r>
            <a:r>
              <a:rPr lang="en-US" sz="2000" b="1" i="1" dirty="0" smtClean="0">
                <a:solidFill>
                  <a:srgbClr val="FF0000"/>
                </a:solidFill>
              </a:rPr>
              <a:t>D</a:t>
            </a:r>
            <a:r>
              <a:rPr lang="en-US" sz="2000" i="1" dirty="0" smtClean="0">
                <a:solidFill>
                  <a:srgbClr val="FF0000"/>
                </a:solidFill>
              </a:rPr>
              <a:t>egree–</a:t>
            </a:r>
            <a:r>
              <a:rPr lang="en-US" sz="2000" b="1" i="1" dirty="0" smtClean="0">
                <a:solidFill>
                  <a:srgbClr val="FF0000"/>
                </a:solidFill>
              </a:rPr>
              <a:t>M</a:t>
            </a:r>
            <a:r>
              <a:rPr lang="en-US" sz="2000" i="1" dirty="0" smtClean="0">
                <a:solidFill>
                  <a:srgbClr val="FF0000"/>
                </a:solidFill>
              </a:rPr>
              <a:t>inute–</a:t>
            </a:r>
            <a:r>
              <a:rPr lang="en-US" sz="2000" b="1" i="1" dirty="0" smtClean="0">
                <a:solidFill>
                  <a:srgbClr val="FF0000"/>
                </a:solidFill>
              </a:rPr>
              <a:t>S</a:t>
            </a:r>
            <a:r>
              <a:rPr lang="en-US" sz="2000" i="1" dirty="0" smtClean="0">
                <a:solidFill>
                  <a:srgbClr val="FF0000"/>
                </a:solidFill>
              </a:rPr>
              <a:t>econd </a:t>
            </a:r>
            <a:r>
              <a:rPr lang="en-US" sz="2000" b="1" i="1" dirty="0" smtClean="0">
                <a:solidFill>
                  <a:srgbClr val="FF0000"/>
                </a:solidFill>
              </a:rPr>
              <a:t>DMS</a:t>
            </a:r>
            <a:r>
              <a:rPr lang="en-US" sz="2000" i="1" dirty="0" smtClean="0">
                <a:solidFill>
                  <a:srgbClr val="FF0000"/>
                </a:solidFill>
              </a:rPr>
              <a:t> Notation!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0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2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19.1: Special Triangle Relationships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19.2: The Pythagorean Theorem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19.3: Inscribed and Circumscribed Regular 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           Polygons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20.1: Right Triangle Trigonometry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20.2: Solving Triangles Using Trig Functions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Your Calculator: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4033" y="2426648"/>
            <a:ext cx="7797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Every angle has a </a:t>
            </a:r>
            <a:r>
              <a:rPr lang="en-US" b="1" i="1" u="sng" dirty="0" smtClean="0"/>
              <a:t>unique</a:t>
            </a:r>
            <a:r>
              <a:rPr lang="en-US" dirty="0" smtClean="0"/>
              <a:t> value for it’s sin, </a:t>
            </a:r>
            <a:r>
              <a:rPr lang="en-US" dirty="0" err="1" smtClean="0"/>
              <a:t>cos</a:t>
            </a:r>
            <a:r>
              <a:rPr lang="en-US" dirty="0" smtClean="0"/>
              <a:t>, &amp; tan.  Try these </a:t>
            </a:r>
            <a:r>
              <a:rPr lang="en-US" sz="2000" i="1" dirty="0" smtClean="0"/>
              <a:t>(round to thousandths).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431609" y="3489408"/>
            <a:ext cx="1790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  2.43 =</a:t>
            </a:r>
            <a:endParaRPr lang="en-US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2431609" y="4080463"/>
            <a:ext cx="1790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2.43 =</a:t>
            </a:r>
            <a:endParaRPr lang="en-US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31610" y="4670782"/>
            <a:ext cx="170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  2.43</a:t>
            </a:r>
            <a:r>
              <a:rPr lang="en-US" sz="1400" dirty="0" smtClean="0"/>
              <a:t> </a:t>
            </a:r>
            <a:r>
              <a:rPr lang="en-US" dirty="0" smtClean="0"/>
              <a:t>=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42542" y="3489407"/>
            <a:ext cx="1035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0.653</a:t>
            </a:r>
            <a:endParaRPr lang="en-US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4139029" y="4079727"/>
            <a:ext cx="136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-0.757</a:t>
            </a:r>
            <a:endParaRPr lang="en-US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4139031" y="4670783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-0.862</a:t>
            </a:r>
            <a:endParaRPr lang="en-US" baseline="300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122287" y="3536831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4113351" y="4116377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4130805" y="4707432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6471" y="5281423"/>
            <a:ext cx="269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Note </a:t>
            </a:r>
            <a:r>
              <a:rPr lang="en-US" sz="2000" b="1" i="1" dirty="0" smtClean="0">
                <a:solidFill>
                  <a:srgbClr val="FF0000"/>
                </a:solidFill>
              </a:rPr>
              <a:t>RADIAN </a:t>
            </a:r>
            <a:r>
              <a:rPr lang="en-US" sz="2000" i="1" dirty="0" smtClean="0">
                <a:solidFill>
                  <a:srgbClr val="FF0000"/>
                </a:solidFill>
              </a:rPr>
              <a:t>Units!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3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Your Calculator: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4033" y="2426648"/>
            <a:ext cx="7797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Because every angle has a </a:t>
            </a:r>
            <a:r>
              <a:rPr lang="en-US" b="1" i="1" u="sng" dirty="0" smtClean="0"/>
              <a:t>unique</a:t>
            </a:r>
            <a:r>
              <a:rPr lang="en-US" dirty="0" smtClean="0"/>
              <a:t> value for it’s sin, </a:t>
            </a:r>
            <a:r>
              <a:rPr lang="en-US" dirty="0" err="1" smtClean="0"/>
              <a:t>cos</a:t>
            </a:r>
            <a:r>
              <a:rPr lang="en-US" dirty="0" smtClean="0"/>
              <a:t>, &amp; tan, if we know those values, we can work backwards and find the angle.  </a:t>
            </a:r>
            <a:endParaRPr lang="en-US" i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2453452" y="3494076"/>
            <a:ext cx="956930" cy="810922"/>
            <a:chOff x="5606355" y="4082827"/>
            <a:chExt cx="956930" cy="810922"/>
          </a:xfrm>
        </p:grpSpPr>
        <p:grpSp>
          <p:nvGrpSpPr>
            <p:cNvPr id="15" name="Group 14"/>
            <p:cNvGrpSpPr/>
            <p:nvPr/>
          </p:nvGrpSpPr>
          <p:grpSpPr>
            <a:xfrm>
              <a:off x="5763683" y="4338271"/>
              <a:ext cx="719952" cy="555478"/>
              <a:chOff x="2684721" y="1549768"/>
              <a:chExt cx="520995" cy="55547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684721" y="1562782"/>
                <a:ext cx="520995" cy="542464"/>
              </a:xfrm>
              <a:prstGeom prst="rect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708789" y="1549768"/>
                <a:ext cx="4969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sin</a:t>
                </a:r>
                <a:endParaRPr lang="en-US" sz="2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0" dirty="0" smtClean="0"/>
                    <a:t>    sin </a:t>
                  </a:r>
                  <a:r>
                    <a:rPr lang="en-US" sz="1600" b="0" baseline="30000" dirty="0" smtClean="0"/>
                    <a:t>-</a:t>
                  </a:r>
                  <a14:m>
                    <m:oMath xmlns:m="http://schemas.openxmlformats.org/officeDocument/2006/math">
                      <m:r>
                        <a:rPr lang="en-US" sz="1600" b="0" i="1" baseline="30000" smtClean="0">
                          <a:latin typeface="Cambria Math"/>
                        </a:rPr>
                        <m:t>1</m:t>
                      </m:r>
                    </m:oMath>
                  </a14:m>
                  <a:endParaRPr lang="en-US" sz="1600" baseline="300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2465790" y="4418021"/>
            <a:ext cx="956930" cy="810922"/>
            <a:chOff x="5606355" y="4082827"/>
            <a:chExt cx="956930" cy="810922"/>
          </a:xfrm>
        </p:grpSpPr>
        <p:grpSp>
          <p:nvGrpSpPr>
            <p:cNvPr id="20" name="Group 19"/>
            <p:cNvGrpSpPr/>
            <p:nvPr/>
          </p:nvGrpSpPr>
          <p:grpSpPr>
            <a:xfrm>
              <a:off x="5763686" y="4338271"/>
              <a:ext cx="767234" cy="555478"/>
              <a:chOff x="2684721" y="1549768"/>
              <a:chExt cx="555210" cy="55547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684721" y="1562782"/>
                <a:ext cx="520995" cy="542464"/>
              </a:xfrm>
              <a:prstGeom prst="rect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685366" y="1549768"/>
                <a:ext cx="5545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cos</a:t>
                </a:r>
                <a:endParaRPr lang="en-US" sz="2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0" dirty="0" smtClean="0"/>
                    <a:t>    </a:t>
                  </a:r>
                  <a:r>
                    <a:rPr lang="en-US" sz="1600" b="0" dirty="0" err="1" smtClean="0"/>
                    <a:t>cos</a:t>
                  </a:r>
                  <a:r>
                    <a:rPr lang="en-US" sz="1600" b="0" dirty="0" smtClean="0"/>
                    <a:t> </a:t>
                  </a:r>
                  <a:r>
                    <a:rPr lang="en-US" sz="1600" b="0" baseline="30000" dirty="0" smtClean="0"/>
                    <a:t>-</a:t>
                  </a:r>
                  <a14:m>
                    <m:oMath xmlns:m="http://schemas.openxmlformats.org/officeDocument/2006/math">
                      <m:r>
                        <a:rPr lang="en-US" sz="1600" b="0" i="1" baseline="30000" smtClean="0">
                          <a:latin typeface="Cambria Math"/>
                        </a:rPr>
                        <m:t>1</m:t>
                      </m:r>
                    </m:oMath>
                  </a14:m>
                  <a:endParaRPr lang="en-US" sz="1600" baseline="300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2474416" y="5338826"/>
            <a:ext cx="956930" cy="810922"/>
            <a:chOff x="5606355" y="4082827"/>
            <a:chExt cx="956930" cy="810922"/>
          </a:xfrm>
        </p:grpSpPr>
        <p:grpSp>
          <p:nvGrpSpPr>
            <p:cNvPr id="25" name="Group 24"/>
            <p:cNvGrpSpPr/>
            <p:nvPr/>
          </p:nvGrpSpPr>
          <p:grpSpPr>
            <a:xfrm>
              <a:off x="5763686" y="4338271"/>
              <a:ext cx="767234" cy="555478"/>
              <a:chOff x="2684721" y="1549768"/>
              <a:chExt cx="555210" cy="555478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684721" y="1562782"/>
                <a:ext cx="520995" cy="542464"/>
              </a:xfrm>
              <a:prstGeom prst="rect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685366" y="1549768"/>
                <a:ext cx="5545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tan</a:t>
                </a:r>
                <a:endParaRPr lang="en-US" sz="28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0" dirty="0" smtClean="0"/>
                    <a:t>    tan </a:t>
                  </a:r>
                  <a:r>
                    <a:rPr lang="en-US" sz="1600" b="0" baseline="30000" dirty="0" smtClean="0"/>
                    <a:t>-</a:t>
                  </a:r>
                  <a14:m>
                    <m:oMath xmlns:m="http://schemas.openxmlformats.org/officeDocument/2006/math">
                      <m:r>
                        <a:rPr lang="en-US" sz="1600" b="0" i="1" baseline="30000" smtClean="0">
                          <a:latin typeface="Cambria Math"/>
                        </a:rPr>
                        <m:t>1</m:t>
                      </m:r>
                    </m:oMath>
                  </a14:m>
                  <a:endParaRPr lang="en-US" sz="1600" baseline="30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6355" y="4082827"/>
                  <a:ext cx="956930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/>
          <p:cNvGrpSpPr/>
          <p:nvPr/>
        </p:nvGrpSpPr>
        <p:grpSpPr>
          <a:xfrm>
            <a:off x="1700779" y="3762534"/>
            <a:ext cx="877472" cy="542464"/>
            <a:chOff x="2684720" y="1562782"/>
            <a:chExt cx="619326" cy="542464"/>
          </a:xfrm>
        </p:grpSpPr>
        <p:sp>
          <p:nvSpPr>
            <p:cNvPr id="42" name="Rectangle 41"/>
            <p:cNvSpPr/>
            <p:nvPr/>
          </p:nvSpPr>
          <p:spPr>
            <a:xfrm>
              <a:off x="2684720" y="1562782"/>
              <a:ext cx="520995" cy="542464"/>
            </a:xfrm>
            <a:prstGeom prst="rect">
              <a:avLst/>
            </a:prstGeom>
            <a:solidFill>
              <a:srgbClr val="FFFF66"/>
            </a:solidFill>
            <a:ln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27246" y="1645235"/>
              <a:ext cx="5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baseline="30000" dirty="0" smtClean="0"/>
                <a:t>nd</a:t>
              </a:r>
              <a:endParaRPr lang="en-US" baseline="30000" dirty="0"/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3657108" y="4994051"/>
            <a:ext cx="387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3652703" y="4047658"/>
            <a:ext cx="387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665734" y="5892408"/>
            <a:ext cx="387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115202" y="3798820"/>
            <a:ext cx="577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132454" y="4726878"/>
            <a:ext cx="577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132454" y="5625047"/>
            <a:ext cx="577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705189" y="4686478"/>
            <a:ext cx="877472" cy="542464"/>
            <a:chOff x="2684720" y="1562782"/>
            <a:chExt cx="619326" cy="542464"/>
          </a:xfrm>
        </p:grpSpPr>
        <p:sp>
          <p:nvSpPr>
            <p:cNvPr id="54" name="Rectangle 53"/>
            <p:cNvSpPr/>
            <p:nvPr/>
          </p:nvSpPr>
          <p:spPr>
            <a:xfrm>
              <a:off x="2684720" y="1562782"/>
              <a:ext cx="520995" cy="542464"/>
            </a:xfrm>
            <a:prstGeom prst="rect">
              <a:avLst/>
            </a:prstGeom>
            <a:solidFill>
              <a:srgbClr val="FFFF66"/>
            </a:solidFill>
            <a:ln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727246" y="1645235"/>
              <a:ext cx="5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baseline="30000" dirty="0" smtClean="0"/>
                <a:t>nd</a:t>
              </a:r>
              <a:endParaRPr lang="en-US" baseline="300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08754" y="5605839"/>
            <a:ext cx="877472" cy="542464"/>
            <a:chOff x="2684720" y="1562782"/>
            <a:chExt cx="619326" cy="542464"/>
          </a:xfrm>
        </p:grpSpPr>
        <p:sp>
          <p:nvSpPr>
            <p:cNvPr id="57" name="Rectangle 56"/>
            <p:cNvSpPr/>
            <p:nvPr/>
          </p:nvSpPr>
          <p:spPr>
            <a:xfrm>
              <a:off x="2684720" y="1562782"/>
              <a:ext cx="520995" cy="542464"/>
            </a:xfrm>
            <a:prstGeom prst="rect">
              <a:avLst/>
            </a:prstGeom>
            <a:solidFill>
              <a:srgbClr val="FFFF66"/>
            </a:solidFill>
            <a:ln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27246" y="1645235"/>
              <a:ext cx="5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baseline="30000" dirty="0" smtClean="0"/>
                <a:t>nd</a:t>
              </a:r>
              <a:endParaRPr lang="en-US" baseline="30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263169" y="4722764"/>
            <a:ext cx="141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TI-30XA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1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Your Calculator: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4033" y="2426648"/>
            <a:ext cx="7797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Because every angle has a </a:t>
            </a:r>
            <a:r>
              <a:rPr lang="en-US" b="1" i="1" u="sng" dirty="0" smtClean="0"/>
              <a:t>unique</a:t>
            </a:r>
            <a:r>
              <a:rPr lang="en-US" dirty="0" smtClean="0"/>
              <a:t> value for it’s sin, </a:t>
            </a:r>
            <a:r>
              <a:rPr lang="en-US" dirty="0" err="1" smtClean="0"/>
              <a:t>cos</a:t>
            </a:r>
            <a:r>
              <a:rPr lang="en-US" dirty="0" smtClean="0"/>
              <a:t>, &amp; tan, if we know those values, we can work backwards and find the angle.  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94033" y="3622233"/>
            <a:ext cx="5365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Try these.  </a:t>
            </a:r>
            <a:r>
              <a:rPr lang="en-US" sz="2000" i="1" dirty="0" smtClean="0"/>
              <a:t>(Round to the nearest tenth.)  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353359" y="4213992"/>
            <a:ext cx="235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  </a:t>
            </a:r>
            <a:r>
              <a:rPr lang="el-GR" dirty="0" smtClean="0"/>
              <a:t>θ</a:t>
            </a:r>
            <a:r>
              <a:rPr lang="en-US" dirty="0" smtClean="0"/>
              <a:t> =  0.641 </a:t>
            </a:r>
            <a:endParaRPr lang="en-US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1353358" y="4805047"/>
            <a:ext cx="2847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</a:t>
            </a:r>
            <a:r>
              <a:rPr lang="el-GR" dirty="0" smtClean="0"/>
              <a:t>θ</a:t>
            </a:r>
            <a:r>
              <a:rPr lang="en-US" dirty="0" smtClean="0"/>
              <a:t> =  0.641</a:t>
            </a:r>
            <a:endParaRPr lang="en-US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1353360" y="5395366"/>
            <a:ext cx="2735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 </a:t>
            </a:r>
            <a:r>
              <a:rPr lang="el-GR" dirty="0" smtClean="0"/>
              <a:t>θ</a:t>
            </a:r>
            <a:r>
              <a:rPr lang="en-US" sz="2000" dirty="0" smtClean="0"/>
              <a:t>  </a:t>
            </a:r>
            <a:r>
              <a:rPr lang="en-US" dirty="0" smtClean="0"/>
              <a:t>=  0.641</a:t>
            </a:r>
            <a:endParaRPr lang="en-US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880232" y="4224763"/>
            <a:ext cx="62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880233" y="4804309"/>
            <a:ext cx="69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880232" y="5395364"/>
            <a:ext cx="691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718639" y="4224763"/>
            <a:ext cx="1068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39.9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572000" y="4795199"/>
            <a:ext cx="131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50.1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654611" y="5395363"/>
            <a:ext cx="119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32.7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4657099" y="4261415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4648163" y="4840961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4665617" y="5432016"/>
            <a:ext cx="1060538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98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7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Your Calculator: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94033" y="2426648"/>
            <a:ext cx="7797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Because every angle has a </a:t>
            </a:r>
            <a:r>
              <a:rPr lang="en-US" b="1" i="1" u="sng" dirty="0" smtClean="0"/>
              <a:t>unique</a:t>
            </a:r>
            <a:r>
              <a:rPr lang="en-US" dirty="0" smtClean="0"/>
              <a:t> value for it’s sin, </a:t>
            </a:r>
            <a:r>
              <a:rPr lang="en-US" dirty="0" err="1" smtClean="0"/>
              <a:t>cos</a:t>
            </a:r>
            <a:r>
              <a:rPr lang="en-US" dirty="0" smtClean="0"/>
              <a:t>, &amp; tan, if we know those values, we can work backwards and find the angle.  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94033" y="3622233"/>
            <a:ext cx="607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Try these.  </a:t>
            </a:r>
            <a:r>
              <a:rPr lang="en-US" sz="2000" i="1" dirty="0" smtClean="0"/>
              <a:t>(Round to the nearest thousandth.)  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353359" y="4213992"/>
            <a:ext cx="235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  </a:t>
            </a:r>
            <a:r>
              <a:rPr lang="el-GR" dirty="0" smtClean="0"/>
              <a:t>θ</a:t>
            </a:r>
            <a:r>
              <a:rPr lang="en-US" dirty="0" smtClean="0"/>
              <a:t> =  0.905 </a:t>
            </a:r>
            <a:endParaRPr lang="en-US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1353358" y="4805047"/>
            <a:ext cx="2847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</a:t>
            </a:r>
            <a:r>
              <a:rPr lang="el-GR" dirty="0" smtClean="0"/>
              <a:t>θ</a:t>
            </a:r>
            <a:r>
              <a:rPr lang="en-US" dirty="0" smtClean="0"/>
              <a:t> =  0.905</a:t>
            </a:r>
            <a:endParaRPr lang="en-US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1353360" y="5395366"/>
            <a:ext cx="2735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 </a:t>
            </a:r>
            <a:r>
              <a:rPr lang="el-GR" dirty="0" smtClean="0"/>
              <a:t>θ</a:t>
            </a:r>
            <a:r>
              <a:rPr lang="en-US" dirty="0" smtClean="0"/>
              <a:t>  =  0.905</a:t>
            </a:r>
            <a:endParaRPr lang="en-US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880232" y="4224763"/>
            <a:ext cx="62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880233" y="4804309"/>
            <a:ext cx="69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880232" y="5395364"/>
            <a:ext cx="691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502989" y="4224763"/>
            <a:ext cx="163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1.131 rad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520244" y="4795199"/>
            <a:ext cx="162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0.439 rad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438961" y="5395363"/>
            <a:ext cx="170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0.736 rad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4553586" y="4261415"/>
            <a:ext cx="1433145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4544651" y="4840961"/>
            <a:ext cx="1442080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4562105" y="5432016"/>
            <a:ext cx="1424626" cy="388363"/>
          </a:xfrm>
          <a:prstGeom prst="roundRect">
            <a:avLst/>
          </a:prstGeom>
          <a:solidFill>
            <a:srgbClr val="6699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1833" y="4681198"/>
            <a:ext cx="1872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State answers in </a:t>
            </a:r>
            <a:r>
              <a:rPr lang="en-US" sz="2000" b="1" i="1" dirty="0" smtClean="0">
                <a:solidFill>
                  <a:srgbClr val="FF0000"/>
                </a:solidFill>
              </a:rPr>
              <a:t>RADIANS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4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776815" y="2940806"/>
            <a:ext cx="1628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sz="2000" b="1" i="1" dirty="0" smtClean="0"/>
              <a:t>ALWAYS!!!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Labeling a Right Triangle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4017" y="2889884"/>
            <a:ext cx="64755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1354018" y="3351549"/>
            <a:ext cx="6475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dirty="0" smtClean="0"/>
              <a:t>– Labeled according to their relationship to an angle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495340">
            <a:off x="1991075" y="4702509"/>
            <a:ext cx="1541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HYPOTENUSE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044333" y="4777346"/>
            <a:ext cx="618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90546" y="5435422"/>
            <a:ext cx="618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LEG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2" grpId="0" animBg="1"/>
      <p:bldP spid="18" grpId="0"/>
      <p:bldP spid="19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788490" y="5331316"/>
            <a:ext cx="424259" cy="422516"/>
            <a:chOff x="4771456" y="5640944"/>
            <a:chExt cx="424259" cy="422516"/>
          </a:xfrm>
        </p:grpSpPr>
        <p:sp>
          <p:nvSpPr>
            <p:cNvPr id="95" name="TextBox 94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Labeling a Right Triangle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4017" y="2889884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1354018" y="3351549"/>
            <a:ext cx="6475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dirty="0" smtClean="0"/>
              <a:t>– Labeled according to their relationship to an angle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59327" y="4780800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Opposite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69600" y="5222870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Adjacent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59327" y="4270953"/>
            <a:ext cx="199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dirty="0" smtClean="0"/>
              <a:t>For Angle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1566619" y="4813865"/>
            <a:ext cx="2059083" cy="5920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Arc 9"/>
          <p:cNvSpPr/>
          <p:nvPr/>
        </p:nvSpPr>
        <p:spPr bwMode="auto">
          <a:xfrm flipH="1">
            <a:off x="2457937" y="5310050"/>
            <a:ext cx="1148316" cy="304261"/>
          </a:xfrm>
          <a:prstGeom prst="arc">
            <a:avLst>
              <a:gd name="adj1" fmla="val 11885900"/>
              <a:gd name="adj2" fmla="val 21365972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495340">
            <a:off x="1991075" y="4702509"/>
            <a:ext cx="1541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HYPOTENUSE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761725" y="4723251"/>
            <a:ext cx="1142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OPPOSITE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24721" y="5435422"/>
            <a:ext cx="1334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ADJACENT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2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10" grpId="0" animBg="1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788490" y="5330999"/>
            <a:ext cx="424259" cy="422516"/>
            <a:chOff x="4771456" y="5640944"/>
            <a:chExt cx="424259" cy="422516"/>
          </a:xfrm>
        </p:grpSpPr>
        <p:sp>
          <p:nvSpPr>
            <p:cNvPr id="95" name="TextBox 94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Labeling a Right Triangle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4017" y="2889884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1354018" y="3351549"/>
            <a:ext cx="6475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dirty="0" smtClean="0"/>
              <a:t>– Labeled according to their relationship to an angle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59327" y="4780800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Opposite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69600" y="5222870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Adjacent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59327" y="4270953"/>
            <a:ext cx="199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dirty="0" smtClean="0"/>
              <a:t>For Angle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1566619" y="4813865"/>
            <a:ext cx="2059083" cy="5920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Arc 9"/>
          <p:cNvSpPr/>
          <p:nvPr/>
        </p:nvSpPr>
        <p:spPr bwMode="auto">
          <a:xfrm flipH="1">
            <a:off x="2457937" y="5310050"/>
            <a:ext cx="1148316" cy="304261"/>
          </a:xfrm>
          <a:prstGeom prst="arc">
            <a:avLst>
              <a:gd name="adj1" fmla="val 11885900"/>
              <a:gd name="adj2" fmla="val 21365972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2332" y="4780800"/>
            <a:ext cx="109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OPP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02331" y="5231347"/>
            <a:ext cx="109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ADJ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12722" y="473188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1670" y="5465702"/>
            <a:ext cx="53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8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/>
      <p:bldP spid="29" grpId="0"/>
      <p:bldP spid="30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54018" y="3351549"/>
            <a:ext cx="6475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dirty="0" smtClean="0"/>
              <a:t>– Labeled according to their relationship to an angle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95" name="TextBox 94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Labeling a Right Triangle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4017" y="2889884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1050274" y="4777457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Opposite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60547" y="5219527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Adjacent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50274" y="4267610"/>
            <a:ext cx="199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dirty="0" smtClean="0"/>
              <a:t>For Angle </a:t>
            </a:r>
            <a:r>
              <a:rPr lang="en-US" sz="2800" b="1" dirty="0" smtClean="0">
                <a:solidFill>
                  <a:srgbClr val="0000FF"/>
                </a:solidFill>
              </a:rPr>
              <a:t>B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495340">
            <a:off x="5348793" y="4717384"/>
            <a:ext cx="1541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HYPOTENUSE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54372" y="5473966"/>
            <a:ext cx="1142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OPPOSITE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033977" y="4717341"/>
            <a:ext cx="1334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ADJACENT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4898136" y="4485502"/>
            <a:ext cx="952783" cy="9174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Arc 33"/>
          <p:cNvSpPr/>
          <p:nvPr/>
        </p:nvSpPr>
        <p:spPr bwMode="auto">
          <a:xfrm rot="5400000">
            <a:off x="4599852" y="4622384"/>
            <a:ext cx="548014" cy="304261"/>
          </a:xfrm>
          <a:prstGeom prst="arc">
            <a:avLst>
              <a:gd name="adj1" fmla="val 11261638"/>
              <a:gd name="adj2" fmla="val 283809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1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30" grpId="0"/>
      <p:bldP spid="32" grpId="0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54018" y="3351549"/>
            <a:ext cx="6475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dirty="0" smtClean="0"/>
              <a:t>– Labeled according to their relationship to an angle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95" name="TextBox 94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Labeling a Right Triangle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4017" y="2889884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1050274" y="4777457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Opposite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60547" y="5219527"/>
            <a:ext cx="219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b="1" dirty="0" smtClean="0"/>
              <a:t>Adjacent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50274" y="4267610"/>
            <a:ext cx="1990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dirty="0" smtClean="0"/>
              <a:t>For Angle </a:t>
            </a:r>
            <a:r>
              <a:rPr lang="en-US" sz="2800" b="1" dirty="0" smtClean="0">
                <a:solidFill>
                  <a:srgbClr val="0000FF"/>
                </a:solidFill>
              </a:rPr>
              <a:t>B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495340">
            <a:off x="5823123" y="4725061"/>
            <a:ext cx="642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2857" y="5473966"/>
            <a:ext cx="571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367708" y="4784035"/>
            <a:ext cx="667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4898136" y="4485502"/>
            <a:ext cx="952783" cy="9174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Arc 33"/>
          <p:cNvSpPr/>
          <p:nvPr/>
        </p:nvSpPr>
        <p:spPr bwMode="auto">
          <a:xfrm rot="5400000">
            <a:off x="4599852" y="4622384"/>
            <a:ext cx="548014" cy="304261"/>
          </a:xfrm>
          <a:prstGeom prst="arc">
            <a:avLst>
              <a:gd name="adj1" fmla="val 11261638"/>
              <a:gd name="adj2" fmla="val 283809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5652" y="4777229"/>
            <a:ext cx="109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OPP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925651" y="5227776"/>
            <a:ext cx="109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ADJ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4" grpId="0" animBg="1"/>
      <p:bldP spid="28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54018" y="3351549"/>
            <a:ext cx="6475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dirty="0" smtClean="0"/>
              <a:t>– Labeled according to their relationship to an angle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95" name="TextBox 94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Labeling a Right Triangle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4017" y="2889884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495340">
            <a:off x="5771531" y="4701932"/>
            <a:ext cx="61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1936" y="5473966"/>
            <a:ext cx="65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368812" y="4742051"/>
            <a:ext cx="66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88490" y="5330999"/>
            <a:ext cx="424259" cy="422516"/>
            <a:chOff x="4771456" y="5640944"/>
            <a:chExt cx="424259" cy="422516"/>
          </a:xfrm>
        </p:grpSpPr>
        <p:sp>
          <p:nvSpPr>
            <p:cNvPr id="37" name="TextBox 36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1012722" y="473188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01670" y="5465702"/>
            <a:ext cx="53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80594" y="2428219"/>
                <a:ext cx="427909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594" y="2428219"/>
                <a:ext cx="427909" cy="5042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are six possible </a:t>
            </a:r>
            <a:r>
              <a:rPr lang="en-US" sz="2800" i="1" u="sng" dirty="0" smtClean="0"/>
              <a:t>ratios</a:t>
            </a:r>
            <a:r>
              <a:rPr lang="en-US" sz="2800" dirty="0" smtClean="0"/>
              <a:t> of sides: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5367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577228" y="2927511"/>
                <a:ext cx="427909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228" y="2927511"/>
                <a:ext cx="427909" cy="535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580594" y="3464120"/>
                <a:ext cx="427909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594" y="3464120"/>
                <a:ext cx="427909" cy="504241"/>
              </a:xfrm>
              <a:prstGeom prst="rect">
                <a:avLst/>
              </a:prstGeom>
              <a:blipFill rotWithShape="1"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948994" y="2428828"/>
                <a:ext cx="427909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994" y="2428828"/>
                <a:ext cx="427909" cy="5042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953188" y="2939355"/>
                <a:ext cx="427909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188" y="2939355"/>
                <a:ext cx="427909" cy="504241"/>
              </a:xfrm>
              <a:prstGeom prst="rect">
                <a:avLst/>
              </a:prstGeom>
              <a:blipFill rotWithShape="1">
                <a:blip r:embed="rId6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59088" y="3456757"/>
                <a:ext cx="427909" cy="535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088" y="3456757"/>
                <a:ext cx="427909" cy="53565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000619" y="2428218"/>
            <a:ext cx="4423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three are reciprocals of the other three...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917812" y="2565175"/>
            <a:ext cx="1063550" cy="23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1885444" y="3072434"/>
            <a:ext cx="1063550" cy="23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1902704" y="3597199"/>
            <a:ext cx="1063550" cy="23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1902704" y="2565175"/>
            <a:ext cx="1063550" cy="23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1902704" y="3076268"/>
            <a:ext cx="1063550" cy="23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1914694" y="3605545"/>
            <a:ext cx="1063550" cy="23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000618" y="3242381"/>
            <a:ext cx="4423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...so we only need three.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7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2" grpId="0"/>
      <p:bldP spid="53" grpId="0"/>
      <p:bldP spid="54" grpId="0"/>
      <p:bldP spid="55" grpId="0"/>
      <p:bldP spid="56" grpId="0"/>
      <p:bldP spid="57" grpId="0"/>
      <p:bldP spid="64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1BEC86-DEB6-45BD-AF6E-8AE6F718A479}">
  <ds:schemaRefs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6533</TotalTime>
  <Words>1038</Words>
  <Application>Microsoft Office PowerPoint</Application>
  <PresentationFormat>On-screen Show (4:3)</PresentationFormat>
  <Paragraphs>381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Cambria Math</vt:lpstr>
      <vt:lpstr>Wingdings</vt:lpstr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788</cp:revision>
  <cp:lastPrinted>2009-03-09T19:30:18Z</cp:lastPrinted>
  <dcterms:created xsi:type="dcterms:W3CDTF">2009-04-30T13:56:20Z</dcterms:created>
  <dcterms:modified xsi:type="dcterms:W3CDTF">2015-04-22T15:33:15Z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